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0" r:id="rId4"/>
    <p:sldMasterId id="2147483717" r:id="rId5"/>
    <p:sldMasterId id="2147483734" r:id="rId6"/>
    <p:sldMasterId id="2147483751" r:id="rId7"/>
    <p:sldMasterId id="2147483768" r:id="rId8"/>
    <p:sldMasterId id="2147483785" r:id="rId9"/>
    <p:sldMasterId id="2147483802" r:id="rId10"/>
    <p:sldMasterId id="2147483855" r:id="rId11"/>
  </p:sldMasterIdLst>
  <p:notesMasterIdLst>
    <p:notesMasterId r:id="rId25"/>
  </p:notesMasterIdLst>
  <p:sldIdLst>
    <p:sldId id="429" r:id="rId12"/>
    <p:sldId id="556" r:id="rId13"/>
    <p:sldId id="577" r:id="rId14"/>
    <p:sldId id="578" r:id="rId15"/>
    <p:sldId id="500" r:id="rId16"/>
    <p:sldId id="570" r:id="rId17"/>
    <p:sldId id="571" r:id="rId18"/>
    <p:sldId id="579" r:id="rId19"/>
    <p:sldId id="572" r:id="rId20"/>
    <p:sldId id="581" r:id="rId21"/>
    <p:sldId id="573" r:id="rId22"/>
    <p:sldId id="574" r:id="rId23"/>
    <p:sldId id="5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CC5"/>
    <a:srgbClr val="47E7E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92299" autoAdjust="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4170D-F505-48EA-B426-5802143900D1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D2C0-CC8E-4CE3-9188-0AB8EDF07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252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966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78668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828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93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128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78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03970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3878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8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076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766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57172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685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840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920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627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685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70060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5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585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08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0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6976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7396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53108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464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705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744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8433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0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034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23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309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4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292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313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241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205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25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543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0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03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950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391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248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97E83-C39D-474B-9141-D32669D5D3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30EB-66FB-48CB-A1F4-010520EF3F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CACD-696E-4D6F-A59B-F7E9260DFF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B0F4-ECD1-45E9-83BE-F3A8DAA200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48186-B937-4F2A-8664-2FC8953071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DB8A1-154C-4223-8438-73DD148C78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DC14-D769-4195-9C69-6FB7A9E9AC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29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CB17-9344-4EA6-B079-3BFB2EEC8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6363-8003-47C5-B014-2789311C31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D41D-DDFC-40FD-8FB9-624E8837F3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E453-0103-4FA4-8D7F-78D239A62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4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64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44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2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69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80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86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80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09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3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88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02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99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6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8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34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4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56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67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88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2313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17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64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510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1262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5930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69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93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16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7286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42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64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77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66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7154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57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46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78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7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294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977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2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83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09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0740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10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944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20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165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3716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63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48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00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875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8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99371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86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9139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83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94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469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18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523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116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85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8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525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46120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3905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87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190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96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58806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098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011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1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5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B85ACD-8222-4CB0-A068-798E002FFF10}" type="slidenum">
              <a:rPr lang="ru-R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5124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42875"/>
            <a:ext cx="11906251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4" y="188913"/>
            <a:ext cx="988906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5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AE353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4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0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6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6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1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0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1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y.gov.ru/material/news/ekonomika_bez_virusa/biznes_i_sonko_smogut_vospolzovatsya_subsidiyami_na_sredstva_dezinfekcii_s_15_iyulya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EE6320C3742F96F6427B77F31392BD1CEBC0EB241A5305CB4748038338246ECCF786C640F88D4D8480F16A5420F36A58ADEA4499F18A6F330LA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gon.rospotrebnadzor.ru/content/63/430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7541" y="5016515"/>
            <a:ext cx="11694459" cy="17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Роспотребнадзора по Иркутской области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333CC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333CC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1" y="0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4093" y="1443318"/>
            <a:ext cx="10820400" cy="2761130"/>
          </a:xfrm>
        </p:spPr>
        <p:txBody>
          <a:bodyPr>
            <a:noAutofit/>
          </a:bodyPr>
          <a:lstStyle/>
          <a:p>
            <a:r>
              <a:rPr lang="ru-RU" altLang="ru-RU" sz="54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 организации работы предприятий общественного питания в условиях сохранения рисков распространения </a:t>
            </a:r>
            <a:r>
              <a:rPr lang="ru-RU" altLang="ru-RU" sz="5400" b="1" dirty="0" smtClean="0">
                <a:solidFill>
                  <a:srgbClr val="002060"/>
                </a:solidFill>
                <a:latin typeface="Calibri"/>
              </a:rPr>
              <a:t>COVID-19</a:t>
            </a:r>
            <a:endParaRPr lang="ru-RU" sz="1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0048" y="0"/>
            <a:ext cx="6972751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Субсидии на мероприятия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профилактике и дезинфекции </a:t>
            </a: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Субъектам МСП и социально ориентированным некоммерческим организациям, деятельность которых предполагает тесный и длительный контакт персонала и посетителей, будет предоставляться субсидия на мероприятия по профилактике и дезинфекции:</a:t>
            </a:r>
          </a:p>
          <a:p>
            <a:r>
              <a:rPr lang="ru-RU" sz="400" dirty="0" smtClean="0"/>
              <a:t/>
            </a:r>
            <a:br>
              <a:rPr lang="ru-RU" sz="400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- физкультурно-оздоровительные организации (93, 96.04, 86.90.4 ОКВЭД);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- гостиничный бизнес (55 ОКВЭД);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- общепит (56 ОКВЭД);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- бытовые услуги (ремонт, стирка, химчистка, услуги парикмахерских и салонов красоты - 95, 96.01, 96.02 ОКВЭД);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- </a:t>
            </a:r>
            <a:r>
              <a:rPr lang="ru-RU" sz="1600" b="1" dirty="0" err="1" smtClean="0">
                <a:solidFill>
                  <a:srgbClr val="C00000"/>
                </a:solidFill>
              </a:rPr>
              <a:t>допобразование</a:t>
            </a:r>
            <a:r>
              <a:rPr lang="ru-RU" sz="1600" b="1" dirty="0" smtClean="0">
                <a:solidFill>
                  <a:srgbClr val="C00000"/>
                </a:solidFill>
              </a:rPr>
              <a:t> (85.41, 88.91 ОКВЭД)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Размер субсидии определен как расходы на профилактические и дезинфекционные мероприятия:</a:t>
            </a:r>
            <a:br>
              <a:rPr lang="ru-RU" sz="1600" dirty="0" smtClean="0"/>
            </a:br>
            <a:r>
              <a:rPr lang="ru-RU" sz="1600" dirty="0" smtClean="0"/>
              <a:t>- первоначальные - 15 тыс. руб.;</a:t>
            </a:r>
            <a:br>
              <a:rPr lang="ru-RU" sz="1600" dirty="0" smtClean="0"/>
            </a:br>
            <a:r>
              <a:rPr lang="ru-RU" sz="1600" dirty="0" smtClean="0"/>
              <a:t>- текущие - (6,5 тыс. руб.) </a:t>
            </a:r>
            <a:r>
              <a:rPr lang="ru-RU" sz="1600" dirty="0" err="1" smtClean="0"/>
              <a:t>х</a:t>
            </a:r>
            <a:r>
              <a:rPr lang="ru-RU" sz="1600" dirty="0" smtClean="0"/>
              <a:t> (количество работников в мае 2020 года).</a:t>
            </a:r>
            <a:br>
              <a:rPr lang="ru-RU" sz="1600" dirty="0" smtClean="0"/>
            </a:br>
            <a:r>
              <a:rPr lang="ru-RU" sz="1600" dirty="0" smtClean="0"/>
              <a:t>Предприниматели без работников - 15 тыс. руб.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Получить субсидию максимально просто. Предпринимателям необходимо обратиться в налоговую службу через личный кабинет налогоплательщика на официальном сайте с 15 июля до 15 августа 2020 года. Информацию о ходе рассмотрения заявления можно будет найти на официальном сайте ФНС. </a:t>
            </a:r>
          </a:p>
          <a:p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https://economy.gov.ru/material/news/ekonomika_bez_virusa/biznes_i_sonko_smogut_vospolzovatsya_subsidiyami_na_sredstva_dezinfekcii_s_15_iyulya.htm</a:t>
            </a:r>
            <a:endParaRPr lang="ru-RU" sz="1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8050" y="438149"/>
            <a:ext cx="4810125" cy="5610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0331" y="144587"/>
            <a:ext cx="69835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10. Применение в закрытых помещениях с постоянным нахождением работников устройств для обеззараживания воздуха.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11. Проветривание (при возможности) рабочих помещений каждые 2 часа.</a:t>
            </a:r>
          </a:p>
        </p:txBody>
      </p:sp>
      <p:pic>
        <p:nvPicPr>
          <p:cNvPr id="5" name="Picture 6" descr="https://sun9-39.userapi.com/c857420/v857420778/1ac60b/pRjrQJF8d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810" y="182937"/>
            <a:ext cx="3026896" cy="289195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5443" y="3790950"/>
            <a:ext cx="4572000" cy="291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0331" y="144587"/>
            <a:ext cx="698350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12. Количество одновременно используемой столовой посуды и приборов должно обеспечивать потребности организации. Не допускается использование посуды с трещинами, сколами, отбитыми краями, деформированной, с поврежденной эмалью.</a:t>
            </a:r>
          </a:p>
          <a:p>
            <a:endParaRPr lang="ru-RU" sz="2300" dirty="0" smtClean="0"/>
          </a:p>
          <a:p>
            <a:r>
              <a:rPr lang="ru-RU" sz="2300" dirty="0" smtClean="0"/>
              <a:t>13. Рекомендуется оснащение организаций общественного питания </a:t>
            </a:r>
            <a:r>
              <a:rPr lang="ru-RU" sz="2300" b="1" dirty="0" smtClean="0">
                <a:solidFill>
                  <a:srgbClr val="C00000"/>
                </a:solidFill>
              </a:rPr>
              <a:t>современными посудомоечными</a:t>
            </a:r>
            <a:r>
              <a:rPr lang="ru-RU" sz="2300" dirty="0" smtClean="0"/>
              <a:t> машинами </a:t>
            </a:r>
            <a:r>
              <a:rPr lang="ru-RU" sz="2300" b="1" dirty="0" smtClean="0">
                <a:solidFill>
                  <a:srgbClr val="C00000"/>
                </a:solidFill>
              </a:rPr>
              <a:t>с дезинфицирующим эффектом</a:t>
            </a:r>
            <a:r>
              <a:rPr lang="ru-RU" sz="2300" dirty="0" smtClean="0"/>
              <a:t> для механизированного мытья посуды и столовых приборов. Механическая мойка посуды на специализированных моечных машинах производится в соответствии с инструкциями по их эксплуатации, при этом применяются </a:t>
            </a:r>
            <a:r>
              <a:rPr lang="ru-RU" sz="2300" b="1" dirty="0" smtClean="0">
                <a:solidFill>
                  <a:srgbClr val="C00000"/>
                </a:solidFill>
              </a:rPr>
              <a:t>режимы обработки, обеспечивающие дезинфекцию </a:t>
            </a:r>
            <a:r>
              <a:rPr lang="ru-RU" sz="2300" dirty="0" smtClean="0"/>
              <a:t>посуды и столовых приборов при максимальных температурных режимах.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557" y="121044"/>
            <a:ext cx="4538102" cy="330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017" y="3647328"/>
            <a:ext cx="2155622" cy="321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0331" y="144587"/>
            <a:ext cx="698350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14. При отсутствии посудомоечной машины мытье посуды осуществляется ручным способом с обработкой всей столовой посуды и приборов дезинфицирующими средствами в соответствии с инструкциями по их применению.</a:t>
            </a:r>
          </a:p>
          <a:p>
            <a:endParaRPr lang="ru-RU" sz="2500" dirty="0" smtClean="0"/>
          </a:p>
          <a:p>
            <a:r>
              <a:rPr lang="ru-RU" sz="2500" dirty="0" smtClean="0"/>
              <a:t>15. При выходе из строя посудомоечной машины, отсутствии условий для соблюдения технологии ручного мытья и дезинфекции посуды </a:t>
            </a:r>
            <a:r>
              <a:rPr lang="ru-RU" sz="2500" b="1" dirty="0" smtClean="0">
                <a:solidFill>
                  <a:srgbClr val="C00000"/>
                </a:solidFill>
              </a:rPr>
              <a:t>применяется одноразовая </a:t>
            </a:r>
            <a:r>
              <a:rPr lang="ru-RU" sz="2500" dirty="0" smtClean="0"/>
              <a:t>столовая посуда и приборы </a:t>
            </a:r>
            <a:r>
              <a:rPr lang="ru-RU" sz="2500" b="1" dirty="0" smtClean="0"/>
              <a:t>или</a:t>
            </a:r>
            <a:r>
              <a:rPr lang="ru-RU" sz="2500" dirty="0" smtClean="0"/>
              <a:t> </a:t>
            </a:r>
            <a:r>
              <a:rPr lang="ru-RU" sz="2500" b="1" dirty="0" smtClean="0">
                <a:solidFill>
                  <a:srgbClr val="C00000"/>
                </a:solidFill>
              </a:rPr>
              <a:t>работа организации не осуществляется</a:t>
            </a:r>
            <a:r>
              <a:rPr lang="ru-RU" sz="2500" dirty="0" smtClean="0"/>
              <a:t>.</a:t>
            </a:r>
          </a:p>
          <a:p>
            <a:endParaRPr lang="ru-RU" sz="2500" dirty="0" smtClean="0"/>
          </a:p>
          <a:p>
            <a:r>
              <a:rPr lang="ru-RU" sz="2500" dirty="0" smtClean="0"/>
              <a:t>16. При применении одноразовой посуды производится сбор использованной одноразовой посуды в одноразовые плотно закрываемые пластиковые пакеты.</a:t>
            </a:r>
          </a:p>
          <a:p>
            <a:r>
              <a:rPr lang="ru-RU" sz="2500" dirty="0" smtClean="0"/>
              <a:t>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623" y="282387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711" y="3590363"/>
            <a:ext cx="3067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49623" y="945424"/>
            <a:ext cx="585434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условиях сохранения рисков распространения коронавирусной инфекции вопросы соблюдения санитарно-противоэпидемических мероприятий являются особенно актуальными!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1" y="0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AutoShape 2" descr="https://restotube.ru/upload/images/55fa9145a98d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4225" y="12573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 Губернатора Иркутской области от 18 марта 2020 года № 59-уг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 введении режима функционирования повышенной готовности для территориальной подсистемы Иркутской области единой государственной системы предупреждения и ликвидации чрезвычайных ситуации»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(ред.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02.07.2020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193-уг)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3536" y="1981914"/>
            <a:ext cx="1156227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ПЕРЕЧЕНЬ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ОРГАНИЗАЦИЙ И ИНДИВИДУАЛЬНЫХ ПРЕДПРИНИМАТЕЛЕЙ, ДЕЯТЕЛЬНОСТЬ КОТОРЫХ ПРИОСТАНОВЛЕНА (ОГРАНИЧЕНА) В ЦЕЛЯХ ОБЕСПЕЧЕНИЯ САНИТАРНО-ЭПИДЕМИОЛОГИЧЕСКОГО БЛАГОПОЛУЧИЯ НАСЕЛЕНИЯ В СВЯЗИ С РАСПРОСТРАНЕНИЕМ НОВОЙ КОРОНАВИРУСНОЙ ИНФЕКЦИИ (COVID-19)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Ограничить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Иркутской области деятельность хозяйствующих субъектов, осуществляющих: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предоставление услуг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ресторанов, кафе, столовых, буфетов, баров, закусочных и иных предприятий общественного питания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(код ОКВЭД 2: 56);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предоставление услуг санаторно-курортных организаций (санаториев)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санаторно-оздоровительных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детских лагерей круглогодичного действия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(код ОКВЭД 2: 86.90.4);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предоставление услуг салонов красоты, парикмахерские услуги (код ОКВЭД 2: 96.02);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предоставление услуг по предоставлению мест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временного проживания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(код ОКВЭД 2: 55) на территории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Ольхонского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районного муниципального образования,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Иркутского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районного муниципального образования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Слюдянский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 деятельность в области розничной торговли непродовольственными товарами (коды ОКВЭД 2: 47.19.1, 47.19.2, 47.4, 47.5, 47.6, 47.7);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6) творческую деятельность, деятельность в области искусства и организации развлечений, деятельность музеев, деятельность зоопарков, деятельность в области спорта, отдыха и развлечений (код ОКВЭД 2: 90, 91.02, 91.04.1, 93), которая не приостановлена в соответствии с пунктом 1 настоящего Перечня.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403413" y="82172"/>
            <a:ext cx="11569959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/>
              <a:t>4. Деятельность хозяйствующих субъектов, указанных </a:t>
            </a:r>
            <a:r>
              <a:rPr lang="ru-RU" sz="2400" b="1" dirty="0" smtClean="0"/>
              <a:t>в подпункте 1 пункта 2 </a:t>
            </a:r>
            <a:r>
              <a:rPr lang="ru-RU" sz="2400" dirty="0" smtClean="0"/>
              <a:t>настоящего Перечня, </a:t>
            </a:r>
            <a:r>
              <a:rPr lang="ru-RU" sz="2400" b="1" dirty="0" smtClean="0">
                <a:solidFill>
                  <a:srgbClr val="C00000"/>
                </a:solidFill>
              </a:rPr>
              <a:t>допускается: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при </a:t>
            </a:r>
            <a:r>
              <a:rPr lang="ru-RU" sz="2400" b="1" dirty="0" smtClean="0"/>
              <a:t>обслуживании на вынос </a:t>
            </a:r>
            <a:r>
              <a:rPr lang="ru-RU" sz="2400" dirty="0" smtClean="0"/>
              <a:t>без посещения гражданами помещений таких хозяйствующих субъектов, а также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при осуществлении </a:t>
            </a:r>
            <a:r>
              <a:rPr lang="ru-RU" sz="2400" b="1" dirty="0" smtClean="0">
                <a:solidFill>
                  <a:srgbClr val="C00000"/>
                </a:solidFill>
              </a:rPr>
              <a:t>доставки заказов</a:t>
            </a:r>
            <a:r>
              <a:rPr lang="ru-RU" sz="2400" dirty="0" smtClean="0"/>
              <a:t>, работы столовых, буфетов, кафе и иных предприятий питания, осуществляющих организацию питания </a:t>
            </a:r>
            <a:r>
              <a:rPr lang="ru-RU" sz="2400" b="1" dirty="0" smtClean="0">
                <a:solidFill>
                  <a:srgbClr val="C00000"/>
                </a:solidFill>
              </a:rPr>
              <a:t>для работников организаций;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при организации </a:t>
            </a:r>
            <a:r>
              <a:rPr lang="ru-RU" sz="2400" b="1" dirty="0" smtClean="0">
                <a:solidFill>
                  <a:srgbClr val="C00000"/>
                </a:solidFill>
              </a:rPr>
              <a:t>сезонных летних кафе </a:t>
            </a:r>
            <a:r>
              <a:rPr lang="ru-RU" sz="2400" dirty="0" smtClean="0"/>
              <a:t>(в том числе </a:t>
            </a:r>
            <a:r>
              <a:rPr lang="ru-RU" sz="2400" b="1" dirty="0" smtClean="0">
                <a:solidFill>
                  <a:srgbClr val="C00000"/>
                </a:solidFill>
              </a:rPr>
              <a:t>на летних верандах и (или) террасах</a:t>
            </a:r>
            <a:r>
              <a:rPr lang="ru-RU" sz="2400" dirty="0" smtClean="0"/>
              <a:t>) при стационарных предприятиях общественного питания, в том числе в </a:t>
            </a:r>
            <a:r>
              <a:rPr lang="ru-RU" sz="2400" u="sng" dirty="0" smtClean="0"/>
              <a:t>парках культуры и отдыха</a:t>
            </a:r>
            <a:r>
              <a:rPr lang="ru-RU" sz="2400" dirty="0" smtClean="0"/>
              <a:t>, </a:t>
            </a:r>
            <a:r>
              <a:rPr lang="ru-RU" sz="2400" b="1" dirty="0" smtClean="0"/>
              <a:t>с расстановкой столиков </a:t>
            </a:r>
            <a:r>
              <a:rPr lang="ru-RU" sz="2400" dirty="0" smtClean="0"/>
              <a:t>с соблюдением принципов социального </a:t>
            </a:r>
            <a:r>
              <a:rPr lang="ru-RU" sz="2400" dirty="0" err="1" smtClean="0"/>
              <a:t>дистанцирования</a:t>
            </a:r>
            <a:r>
              <a:rPr lang="ru-RU" sz="2400" dirty="0" smtClean="0"/>
              <a:t> (</a:t>
            </a:r>
            <a:r>
              <a:rPr lang="ru-RU" sz="2400" b="1" dirty="0" smtClean="0"/>
              <a:t>1,5-2 метра</a:t>
            </a:r>
            <a:r>
              <a:rPr lang="ru-RU" sz="2400" dirty="0" smtClean="0"/>
              <a:t>) и с условием исполнения требований методических рекомендаций «МР 3.1/2.3.6.0190-20. 3.1. Профилактика инфекционных болезней. 2.3.6. Предприятия общественного питания.  Рекомендации по организации работы предприятий общественного питания в условиях сохранения рисков распространения новой коронавирусной инфекции (COVID-19). Методические рекомендации» (утверждены Главным государственным санитарным врачом Российской Федерации 30 мая 2020 года).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0583" y="0"/>
            <a:ext cx="114401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b="1" dirty="0" smtClean="0"/>
              <a:t>Рекомендации по организации работы: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1087" y="861148"/>
            <a:ext cx="76899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Организация ежедневного перед началом рабочей смены "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входного фильтра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" с проведением контроля температуры тела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работника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 обязательным отстранением от нахождения на рабочем месте лиц с повышенной температурой тела и/или с признаками респираторного заболевания; уточнением состояния здоровья работника 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лиц, проживающих вместе с ним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информации о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возможных контактах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больными лицами или лицами, вернувшимися из другой страны или субъекта Российской Федерации (опрос, анкетирование и др.).</a:t>
            </a:r>
          </a:p>
          <a:p>
            <a:pPr marL="342900" indent="-342900">
              <a:buAutoNum type="arabicPeriod"/>
            </a:pPr>
            <a:endParaRPr lang="ru-RU" sz="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3482" y="878597"/>
            <a:ext cx="2771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9479" y="3872753"/>
            <a:ext cx="29813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0583" y="0"/>
            <a:ext cx="114401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b="1" dirty="0" smtClean="0"/>
              <a:t>Рекомендации по организации работы: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118" y="566208"/>
            <a:ext cx="688489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2. Обеспечение персонала </a:t>
            </a:r>
            <a:r>
              <a:rPr lang="ru-RU" sz="2000" b="1" dirty="0" smtClean="0">
                <a:solidFill>
                  <a:srgbClr val="C00000"/>
                </a:solidFill>
              </a:rPr>
              <a:t>запасом </a:t>
            </a:r>
            <a:r>
              <a:rPr lang="ru-RU" sz="2000" dirty="0" smtClean="0"/>
              <a:t>одноразовых или многоразовых со сменными фильтрами </a:t>
            </a:r>
            <a:r>
              <a:rPr lang="ru-RU" sz="2000" b="1" dirty="0" smtClean="0">
                <a:solidFill>
                  <a:srgbClr val="C00000"/>
                </a:solidFill>
              </a:rPr>
              <a:t>масок</a:t>
            </a:r>
            <a:r>
              <a:rPr lang="ru-RU" sz="2000" dirty="0" smtClean="0"/>
              <a:t> (исходя из продолжительности рабочей смены и смены масок не реже 1 раза в 3 часа, фильтров - в соответствии с инструкцией) для использования их при работе с посетителями, а также </a:t>
            </a:r>
            <a:r>
              <a:rPr lang="ru-RU" sz="2000" b="1" dirty="0" smtClean="0"/>
              <a:t>дезинфицирующими салфетками, кожными антисептиками для обработки рук, дезинфицирующими средствами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Повторное</a:t>
            </a:r>
            <a:r>
              <a:rPr lang="ru-RU" sz="2000" dirty="0" smtClean="0"/>
              <a:t> использование одноразовых масок, а также использование </a:t>
            </a:r>
            <a:r>
              <a:rPr lang="ru-RU" sz="2000" b="1" dirty="0" smtClean="0">
                <a:solidFill>
                  <a:srgbClr val="C00000"/>
                </a:solidFill>
              </a:rPr>
              <a:t>увлаженных</a:t>
            </a:r>
            <a:r>
              <a:rPr lang="ru-RU" sz="2000" dirty="0" smtClean="0"/>
              <a:t> масок </a:t>
            </a:r>
            <a:r>
              <a:rPr lang="ru-RU" sz="2000" b="1" dirty="0" smtClean="0">
                <a:solidFill>
                  <a:srgbClr val="C00000"/>
                </a:solidFill>
              </a:rPr>
              <a:t>не допускается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Обеспечение </a:t>
            </a:r>
            <a:r>
              <a:rPr lang="ru-RU" sz="2000" b="1" dirty="0" smtClean="0">
                <a:solidFill>
                  <a:srgbClr val="C00000"/>
                </a:solidFill>
              </a:rPr>
              <a:t>контроля</a:t>
            </a:r>
            <a:r>
              <a:rPr lang="ru-RU" sz="2000" dirty="0" smtClean="0"/>
              <a:t> за применением работниками </a:t>
            </a:r>
            <a:r>
              <a:rPr lang="ru-RU" sz="2000" b="1" dirty="0" smtClean="0">
                <a:solidFill>
                  <a:srgbClr val="C00000"/>
                </a:solidFill>
              </a:rPr>
              <a:t>средств индивидуальной защиты </a:t>
            </a:r>
            <a:r>
              <a:rPr lang="ru-RU" sz="2000" dirty="0" smtClean="0"/>
              <a:t>от воздействия вредных производственных факторов.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Организация централизованного сбора использованных одноразовых масок. Перед их размещением </a:t>
            </a:r>
            <a:r>
              <a:rPr lang="ru-RU" sz="2000" b="1" dirty="0" smtClean="0">
                <a:solidFill>
                  <a:srgbClr val="C00000"/>
                </a:solidFill>
              </a:rPr>
              <a:t>в контейнеры </a:t>
            </a:r>
            <a:r>
              <a:rPr lang="ru-RU" sz="2000" dirty="0" smtClean="0"/>
              <a:t>для сбора отходов герметичная упаковка </a:t>
            </a:r>
            <a:r>
              <a:rPr lang="ru-RU" sz="2000" b="1" dirty="0" smtClean="0">
                <a:solidFill>
                  <a:srgbClr val="C00000"/>
                </a:solidFill>
              </a:rPr>
              <a:t>в 2 полиэтиленовых пакета</a:t>
            </a:r>
            <a:r>
              <a:rPr lang="ru-RU" sz="2000" dirty="0" smtClean="0"/>
              <a:t>.</a:t>
            </a:r>
          </a:p>
        </p:txBody>
      </p:sp>
      <p:pic>
        <p:nvPicPr>
          <p:cNvPr id="10" name="Picture 4" descr="https://yoldash.ru/upload/iblock/8b9/image18032006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852" y="731687"/>
            <a:ext cx="3809439" cy="2538039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365" y="3301399"/>
            <a:ext cx="2303088" cy="240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706" y="4610248"/>
            <a:ext cx="2303088" cy="240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1364" y="225550"/>
            <a:ext cx="798755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 Организация </a:t>
            </a:r>
            <a:r>
              <a:rPr lang="ru-RU" sz="2400" b="1" dirty="0" smtClean="0">
                <a:solidFill>
                  <a:srgbClr val="C00000"/>
                </a:solidFill>
              </a:rPr>
              <a:t>при входе на объект </a:t>
            </a:r>
            <a:r>
              <a:rPr lang="ru-RU" sz="2400" dirty="0" smtClean="0"/>
              <a:t>мест </a:t>
            </a:r>
            <a:r>
              <a:rPr lang="ru-RU" sz="2400" b="1" dirty="0" smtClean="0">
                <a:solidFill>
                  <a:srgbClr val="C00000"/>
                </a:solidFill>
              </a:rPr>
              <a:t>обработки рук </a:t>
            </a:r>
            <a:r>
              <a:rPr lang="ru-RU" sz="2400" dirty="0" smtClean="0"/>
              <a:t>кожными антисептиками, предназначенными для этих целей (в том числе с помощью установленных дозаторов), или дезинфицирующими салфетками.</a:t>
            </a:r>
          </a:p>
          <a:p>
            <a:endParaRPr lang="ru-RU" sz="2400" dirty="0" smtClean="0"/>
          </a:p>
          <a:p>
            <a:r>
              <a:rPr lang="ru-RU" sz="2400" dirty="0" smtClean="0"/>
              <a:t>4. </a:t>
            </a:r>
            <a:r>
              <a:rPr lang="ru-RU" sz="2400" b="1" dirty="0" smtClean="0">
                <a:solidFill>
                  <a:srgbClr val="C00000"/>
                </a:solidFill>
              </a:rPr>
              <a:t>Ограничение доступа на объект </a:t>
            </a:r>
            <a:r>
              <a:rPr lang="ru-RU" sz="2400" dirty="0" smtClean="0"/>
              <a:t>лиц, </a:t>
            </a:r>
            <a:r>
              <a:rPr lang="ru-RU" sz="2400" b="1" dirty="0" smtClean="0"/>
              <a:t>не связанных с его деятельностью</a:t>
            </a:r>
            <a:r>
              <a:rPr lang="ru-RU" sz="2400" dirty="0" smtClean="0"/>
              <a:t>, за исключением работ, связанных с производственными процессами (ремонт и обслуживание технологического оборудования и т.д.).</a:t>
            </a:r>
          </a:p>
          <a:p>
            <a:endParaRPr lang="ru-RU" sz="2400" dirty="0" smtClean="0"/>
          </a:p>
          <a:p>
            <a:r>
              <a:rPr lang="ru-RU" sz="2400" dirty="0" smtClean="0"/>
              <a:t>5. </a:t>
            </a:r>
            <a:r>
              <a:rPr lang="ru-RU" sz="2400" b="1" dirty="0" smtClean="0">
                <a:solidFill>
                  <a:srgbClr val="C00000"/>
                </a:solidFill>
              </a:rPr>
              <a:t>Размещение столов </a:t>
            </a:r>
            <a:r>
              <a:rPr lang="ru-RU" sz="2400" dirty="0" smtClean="0"/>
              <a:t>в предприятиях общественного питания с соблюдением </a:t>
            </a:r>
            <a:r>
              <a:rPr lang="ru-RU" sz="2400" dirty="0" err="1" smtClean="0"/>
              <a:t>дистанцирования</a:t>
            </a:r>
            <a:r>
              <a:rPr lang="ru-RU" sz="2400" dirty="0" smtClean="0"/>
              <a:t> на расстоянии </a:t>
            </a:r>
            <a:r>
              <a:rPr lang="ru-RU" sz="2400" b="1" dirty="0" smtClean="0">
                <a:solidFill>
                  <a:srgbClr val="C00000"/>
                </a:solidFill>
              </a:rPr>
              <a:t>1,5 м.</a:t>
            </a:r>
          </a:p>
          <a:p>
            <a:endParaRPr lang="ru-RU" sz="2400" dirty="0" smtClean="0"/>
          </a:p>
          <a:p>
            <a:r>
              <a:rPr lang="ru-RU" sz="2400" dirty="0" smtClean="0"/>
              <a:t>6. </a:t>
            </a:r>
            <a:r>
              <a:rPr lang="ru-RU" sz="2400" b="1" dirty="0" smtClean="0">
                <a:solidFill>
                  <a:srgbClr val="C00000"/>
                </a:solidFill>
              </a:rPr>
              <a:t>Оборудование умывальников </a:t>
            </a:r>
            <a:r>
              <a:rPr lang="ru-RU" sz="2400" dirty="0" smtClean="0"/>
              <a:t>для мытья рук с мылом и дозаторов для обработки рук </a:t>
            </a:r>
            <a:r>
              <a:rPr lang="ru-RU" sz="2400" b="1" dirty="0" smtClean="0">
                <a:solidFill>
                  <a:srgbClr val="C00000"/>
                </a:solidFill>
              </a:rPr>
              <a:t>кожными антисептиками </a:t>
            </a:r>
            <a:r>
              <a:rPr lang="ru-RU" sz="2400" dirty="0" smtClean="0"/>
              <a:t>в местах общественного пользования.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2683" y="0"/>
            <a:ext cx="2502945" cy="267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s://image.freepik.com/free-vector/_52683-38455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8399928" y="2796989"/>
            <a:ext cx="2891946" cy="192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3521" y="0"/>
            <a:ext cx="624728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7. Проведение ежедневной (ежесменной) </a:t>
            </a:r>
            <a:r>
              <a:rPr lang="ru-RU" sz="2800" b="1" dirty="0" smtClean="0">
                <a:solidFill>
                  <a:srgbClr val="C00000"/>
                </a:solidFill>
              </a:rPr>
              <a:t>влажной уборки </a:t>
            </a:r>
            <a:r>
              <a:rPr lang="ru-RU" sz="2800" b="1" dirty="0" smtClean="0"/>
              <a:t>служебных помещений и мест общественного пользования (комнаты приема пищи, отдыха, туалетных комнат) с применением </a:t>
            </a:r>
            <a:r>
              <a:rPr lang="ru-RU" sz="2800" b="1" dirty="0" smtClean="0">
                <a:solidFill>
                  <a:srgbClr val="C00000"/>
                </a:solidFill>
              </a:rPr>
              <a:t>дезинфицирующих средств </a:t>
            </a:r>
            <a:r>
              <a:rPr lang="ru-RU" sz="2800" b="1" dirty="0" err="1" smtClean="0">
                <a:solidFill>
                  <a:srgbClr val="C00000"/>
                </a:solidFill>
              </a:rPr>
              <a:t>вирулицидного</a:t>
            </a:r>
            <a:r>
              <a:rPr lang="ru-RU" sz="2800" b="1" dirty="0" smtClean="0">
                <a:solidFill>
                  <a:srgbClr val="C00000"/>
                </a:solidFill>
              </a:rPr>
              <a:t> действия</a:t>
            </a:r>
            <a:r>
              <a:rPr lang="ru-RU" sz="2800" b="1" dirty="0" smtClean="0"/>
              <a:t>. 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Дезинфекция</a:t>
            </a:r>
            <a:r>
              <a:rPr lang="ru-RU" sz="2800" b="1" dirty="0" smtClean="0"/>
              <a:t> с кратностью обработки </a:t>
            </a:r>
            <a:r>
              <a:rPr lang="ru-RU" sz="2800" b="1" dirty="0" smtClean="0">
                <a:solidFill>
                  <a:srgbClr val="C00000"/>
                </a:solidFill>
              </a:rPr>
              <a:t>каждые 2 - 4 часа </a:t>
            </a:r>
            <a:r>
              <a:rPr lang="ru-RU" sz="2800" b="1" dirty="0" smtClean="0"/>
              <a:t>всех контактных поверхностей: дверных ручек, выключателей, поручней, перил, поверхностей столов, спинок стульев, оргтехники.</a:t>
            </a:r>
          </a:p>
          <a:p>
            <a:endParaRPr lang="ru-RU" sz="5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599" y="152400"/>
            <a:ext cx="4848225" cy="29379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3850" y="1705430"/>
            <a:ext cx="3914775" cy="507420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4471" y="25360"/>
            <a:ext cx="798083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" dirty="0" smtClean="0"/>
          </a:p>
          <a:p>
            <a:pPr algn="just"/>
            <a:r>
              <a:rPr lang="ru-RU" sz="2800" dirty="0" smtClean="0"/>
              <a:t>8. Применение для проведения дезинфекции дезинфицирующих средств, зарегистрированных в установленном порядке и разрешенных к применению в организациях общественного питания, </a:t>
            </a:r>
            <a:r>
              <a:rPr lang="ru-RU" sz="2800" b="1" dirty="0" smtClean="0">
                <a:solidFill>
                  <a:srgbClr val="C00000"/>
                </a:solidFill>
              </a:rPr>
              <a:t>в инструкциях </a:t>
            </a:r>
            <a:r>
              <a:rPr lang="ru-RU" sz="2800" dirty="0" smtClean="0"/>
              <a:t>по применению которых </a:t>
            </a:r>
            <a:r>
              <a:rPr lang="ru-RU" sz="2800" b="1" dirty="0" smtClean="0">
                <a:solidFill>
                  <a:srgbClr val="C00000"/>
                </a:solidFill>
              </a:rPr>
              <a:t>указаны режимы обеззараживания</a:t>
            </a:r>
            <a:r>
              <a:rPr lang="ru-RU" sz="2800" dirty="0" smtClean="0"/>
              <a:t> объектов при вирусных инфекциях (</a:t>
            </a:r>
            <a:r>
              <a:rPr lang="en-US" sz="2800" dirty="0" smtClean="0">
                <a:hlinkClick r:id="rId3"/>
              </a:rPr>
              <a:t>http://cgon.rospotrebnadzor.ru/content/63/4302/</a:t>
            </a:r>
            <a:r>
              <a:rPr lang="ru-RU" sz="2800" dirty="0" smtClean="0"/>
              <a:t>  - </a:t>
            </a:r>
            <a:r>
              <a:rPr lang="ru-RU" sz="2400" b="1" i="1" dirty="0" smtClean="0"/>
              <a:t>Как правильно выбрать дезинфицирующее средство</a:t>
            </a:r>
            <a:r>
              <a:rPr lang="ru-RU" sz="2400" dirty="0" smtClean="0"/>
              <a:t>).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600" dirty="0" smtClean="0"/>
          </a:p>
          <a:p>
            <a:pPr algn="just"/>
            <a:r>
              <a:rPr lang="ru-RU" sz="2800" dirty="0" smtClean="0"/>
              <a:t>9. Обеспечение не менее </a:t>
            </a:r>
            <a:r>
              <a:rPr lang="ru-RU" sz="2800" b="1" dirty="0" smtClean="0">
                <a:solidFill>
                  <a:srgbClr val="C00000"/>
                </a:solidFill>
              </a:rPr>
              <a:t>пятидневного запаса </a:t>
            </a:r>
            <a:r>
              <a:rPr lang="ru-RU" sz="2800" dirty="0" smtClean="0"/>
              <a:t>моющих и дезинфицирующих средств, средств индивидуальной защиты органов дыхания (маски, респираторы), перчаток.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3391" y="3172092"/>
            <a:ext cx="2405501" cy="305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region.center/source/TULA/2020/03/1319a8a38e92e866a9e2402c9405019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352425"/>
            <a:ext cx="3928222" cy="2618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3503</Words>
  <Application>Microsoft Office PowerPoint</Application>
  <PresentationFormat>Широкоэкранный</PresentationFormat>
  <Paragraphs>128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1_Специальное оформление</vt:lpstr>
      <vt:lpstr>2_Специальное оформление</vt:lpstr>
      <vt:lpstr>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Об организации работы предприятий общественного питания в условиях сохранения рисков распространения COVID-19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организации и деятельности государственной санитарно-эпидемиологической службы, ее роль в охране и укреплении здоровья населения России. Основные требования санитарного законодательства, предъявляемые к медицинским организациям.</dc:title>
  <dc:creator>Инга</dc:creator>
  <cp:lastModifiedBy>User</cp:lastModifiedBy>
  <cp:revision>509</cp:revision>
  <dcterms:created xsi:type="dcterms:W3CDTF">2018-03-25T02:22:21Z</dcterms:created>
  <dcterms:modified xsi:type="dcterms:W3CDTF">2020-07-09T04:04:36Z</dcterms:modified>
</cp:coreProperties>
</file>